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74" r:id="rId4"/>
    <p:sldId id="275" r:id="rId5"/>
    <p:sldId id="27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2010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2" y="1736821"/>
            <a:ext cx="5314195" cy="401682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36821"/>
            <a:ext cx="5383680" cy="401682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4370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heme" Target="../theme/theme1.xml"/><Relationship Id="rId7" Type="http://schemas.openxmlformats.org/officeDocument/2006/relationships/image" Target="file://localhost/Volumes/Generator%20Job%20Files/BullGuard/13380%20Reseller%20Presentation/PowerPoint%20Presentations/images/bg-menu-icon.png" TargetMode="External"/><Relationship Id="rId12" Type="http://schemas.openxmlformats.org/officeDocument/2006/relationships/image" Target="file://localhost/Volumes/Generator%20Job%20Files/BullGuard/13380%20Reseller%20Presentation/PowerPoint%20Presentations/images/bullguard-logo.png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4.png"/><Relationship Id="rId5" Type="http://schemas.openxmlformats.org/officeDocument/2006/relationships/image" Target="file://localhost/Volumes/Generator%20Job%20Files/BullGuard/13380%20Reseller%20Presentation/PowerPoint%20Presentations/images/bg-back-icon.png" TargetMode="External"/><Relationship Id="rId10" Type="http://schemas.openxmlformats.org/officeDocument/2006/relationships/slide" Target="../slides/slide3.xml"/><Relationship Id="rId4" Type="http://schemas.openxmlformats.org/officeDocument/2006/relationships/image" Target="../media/image1.png"/><Relationship Id="rId9" Type="http://schemas.openxmlformats.org/officeDocument/2006/relationships/image" Target="file://localhost/Volumes/Generator%20Job%20Files/BullGuard/13380%20Reseller%20Presentation/PowerPoint%20Presentations/images/bg-forward-icon.pn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2" y="508028"/>
            <a:ext cx="9611999" cy="50500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2" y="1737108"/>
            <a:ext cx="11047878" cy="40973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01575" y="1170400"/>
            <a:ext cx="11054306" cy="0"/>
          </a:xfrm>
          <a:prstGeom prst="line">
            <a:avLst/>
          </a:prstGeom>
          <a:ln w="12700">
            <a:solidFill>
              <a:srgbClr val="ED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6016" y="603693"/>
            <a:ext cx="273051" cy="2730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0228" y="603693"/>
            <a:ext cx="268850" cy="2730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7031" y="603693"/>
            <a:ext cx="268850" cy="273065"/>
          </a:xfrm>
          <a:prstGeom prst="rect">
            <a:avLst/>
          </a:prstGeom>
        </p:spPr>
      </p:pic>
      <p:sp>
        <p:nvSpPr>
          <p:cNvPr id="10" name="Action Button: Custom 9">
            <a:hlinkClick r:id="rId10" action="ppaction://hlinksldjump" highlightClick="1"/>
          </p:cNvPr>
          <p:cNvSpPr/>
          <p:nvPr userDrawn="1"/>
        </p:nvSpPr>
        <p:spPr>
          <a:xfrm>
            <a:off x="10576583" y="593283"/>
            <a:ext cx="268818" cy="2873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7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 userDrawn="1"/>
        </p:nvSpPr>
        <p:spPr>
          <a:xfrm>
            <a:off x="10947366" y="593283"/>
            <a:ext cx="250279" cy="287372"/>
          </a:xfrm>
          <a:prstGeom prst="actionButtonBackPrevio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7"/>
          </a:p>
        </p:txBody>
      </p:sp>
      <p:sp>
        <p:nvSpPr>
          <p:cNvPr id="12" name="Action Button: Forward or Next 11">
            <a:hlinkClick r:id="" action="ppaction://hlinkshowjump?jump=nextslide" highlightClick="1"/>
          </p:cNvPr>
          <p:cNvSpPr/>
          <p:nvPr userDrawn="1"/>
        </p:nvSpPr>
        <p:spPr>
          <a:xfrm>
            <a:off x="11299611" y="593283"/>
            <a:ext cx="256270" cy="287372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7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2" y="6128085"/>
            <a:ext cx="1596087" cy="29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851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307" rtl="0" eaLnBrk="1" latinLnBrk="0" hangingPunct="1">
        <a:lnSpc>
          <a:spcPct val="90000"/>
        </a:lnSpc>
        <a:spcBef>
          <a:spcPct val="0"/>
        </a:spcBef>
        <a:buNone/>
        <a:defRPr sz="2910" b="0" i="0" kern="1200" baseline="0">
          <a:solidFill>
            <a:schemeClr val="tx1">
              <a:lumMod val="50000"/>
              <a:lumOff val="50000"/>
            </a:schemeClr>
          </a:solidFill>
          <a:latin typeface="Arial" charset="0"/>
          <a:ea typeface="+mj-ea"/>
          <a:cs typeface="+mj-cs"/>
        </a:defRPr>
      </a:lvl1pPr>
    </p:titleStyle>
    <p:bodyStyle>
      <a:lvl1pPr marL="228577" indent="-228577" algn="l" defTabSz="914307" rtl="0" eaLnBrk="1" latinLnBrk="0" hangingPunct="1">
        <a:lnSpc>
          <a:spcPct val="90000"/>
        </a:lnSpc>
        <a:spcBef>
          <a:spcPts val="1000"/>
        </a:spcBef>
        <a:buClr>
          <a:srgbClr val="ED1C24"/>
        </a:buClr>
        <a:buFont typeface=".AppleSystemUIFont" charset="-120"/>
        <a:buChar char="+"/>
        <a:defRPr sz="1411" b="0" i="0" kern="1200" baseline="0">
          <a:solidFill>
            <a:schemeClr val="tx1">
              <a:lumMod val="95000"/>
              <a:lumOff val="5000"/>
            </a:schemeClr>
          </a:solidFill>
          <a:latin typeface="Arial" charset="0"/>
          <a:ea typeface="+mn-ea"/>
          <a:cs typeface="+mn-cs"/>
        </a:defRPr>
      </a:lvl1pPr>
      <a:lvl2pPr marL="685730" indent="-228577" algn="l" defTabSz="914307" rtl="0" eaLnBrk="1" latinLnBrk="0" hangingPunct="1">
        <a:lnSpc>
          <a:spcPct val="90000"/>
        </a:lnSpc>
        <a:spcBef>
          <a:spcPts val="500"/>
        </a:spcBef>
        <a:buClr>
          <a:srgbClr val="ED1C24"/>
        </a:buClr>
        <a:buFont typeface=".AppleSystemUIFont" charset="-120"/>
        <a:buChar char="+"/>
        <a:defRPr sz="1411" b="0" i="0" kern="1200" baseline="0">
          <a:solidFill>
            <a:schemeClr val="tx1">
              <a:lumMod val="95000"/>
              <a:lumOff val="5000"/>
            </a:schemeClr>
          </a:solidFill>
          <a:latin typeface="Arial" charset="0"/>
          <a:ea typeface="+mn-ea"/>
          <a:cs typeface="+mn-cs"/>
        </a:defRPr>
      </a:lvl2pPr>
      <a:lvl3pPr marL="1142883" indent="-228577" algn="l" defTabSz="914307" rtl="0" eaLnBrk="1" latinLnBrk="0" hangingPunct="1">
        <a:lnSpc>
          <a:spcPct val="90000"/>
        </a:lnSpc>
        <a:spcBef>
          <a:spcPts val="500"/>
        </a:spcBef>
        <a:buClr>
          <a:srgbClr val="ED1C24"/>
        </a:buClr>
        <a:buFont typeface=".AppleSystemUIFont" charset="-120"/>
        <a:buChar char="+"/>
        <a:defRPr sz="1411" b="0" i="0" kern="1200" baseline="0">
          <a:solidFill>
            <a:schemeClr val="tx1">
              <a:lumMod val="95000"/>
              <a:lumOff val="5000"/>
            </a:schemeClr>
          </a:solidFill>
          <a:latin typeface="Arial" charset="0"/>
          <a:ea typeface="+mn-ea"/>
          <a:cs typeface="+mn-cs"/>
        </a:defRPr>
      </a:lvl3pPr>
      <a:lvl4pPr marL="1600037" indent="-228577" algn="l" defTabSz="914307" rtl="0" eaLnBrk="1" latinLnBrk="0" hangingPunct="1">
        <a:lnSpc>
          <a:spcPct val="90000"/>
        </a:lnSpc>
        <a:spcBef>
          <a:spcPts val="500"/>
        </a:spcBef>
        <a:buClr>
          <a:srgbClr val="ED1C24"/>
        </a:buClr>
        <a:buFont typeface=".AppleSystemUIFont" charset="-120"/>
        <a:buChar char="+"/>
        <a:defRPr sz="1411" b="0" i="0" kern="1200" baseline="0">
          <a:solidFill>
            <a:schemeClr val="tx1">
              <a:lumMod val="95000"/>
              <a:lumOff val="5000"/>
            </a:schemeClr>
          </a:solidFill>
          <a:latin typeface="Arial" charset="0"/>
          <a:ea typeface="+mn-ea"/>
          <a:cs typeface="+mn-cs"/>
        </a:defRPr>
      </a:lvl4pPr>
      <a:lvl5pPr marL="2057190" indent="-228577" algn="l" defTabSz="914307" rtl="0" eaLnBrk="1" latinLnBrk="0" hangingPunct="1">
        <a:lnSpc>
          <a:spcPct val="90000"/>
        </a:lnSpc>
        <a:spcBef>
          <a:spcPts val="500"/>
        </a:spcBef>
        <a:buClr>
          <a:srgbClr val="ED1C24"/>
        </a:buClr>
        <a:buFont typeface=".AppleSystemUIFont" charset="-120"/>
        <a:buChar char="+"/>
        <a:defRPr sz="1411" b="0" i="0" kern="1200" baseline="0">
          <a:solidFill>
            <a:schemeClr val="tx1">
              <a:lumMod val="95000"/>
              <a:lumOff val="5000"/>
            </a:schemeClr>
          </a:solidFill>
          <a:latin typeface="Arial" charset="0"/>
          <a:ea typeface="+mn-ea"/>
          <a:cs typeface="+mn-cs"/>
        </a:defRPr>
      </a:lvl5pPr>
      <a:lvl6pPr marL="2514344" indent="-228577" algn="l" defTabSz="9143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8" indent="-228577" algn="l" defTabSz="9143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1" indent="-228577" algn="l" defTabSz="9143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05" indent="-228577" algn="l" defTabSz="9143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7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0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3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8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1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5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8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InHouse/Documents/BullGuard/13380%20Reseller%20Presentation/PowerPoint%20Presentations/images/user-icon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file:////Volumes/Generator%20Job%20Files/BullGuard/13902%20V19%20Production/13902%203D%20Renders/PNG%20Files/Retail%20Packs/BG1951_AV_Retail_Right_UK_1PC_1Y.png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InHouse/Documents/BullGuard/13380%20Reseller%20Presentation/PowerPoint%20Presentations/images/user-icon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file:////Volumes/Generator%20Job%20Files/BullGuard/13902%20V19%20Production/13902%203D%20Renders/PNG%20Files/Retail%20Packs/BG1912_IS_Retail_Right_UK_3D_1Y.png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//Volumes/Generator%20Job%20Files/BullGuard/13902%20V19%20Production/13902%203D%20Renders/PNG%20Files/Retail%20Packs/BG1912_IS_Retail_Right_UK_3D_1Y.pn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InHouse/Documents/BullGuard/13380%20Reseller%20Presentation/PowerPoint%20Presentations/images/user-icon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file:////Volumes/Generator%20Job%20Files/BullGuard/13902%20V19%20Production/13902%203D%20Renders/PNG%20Files/Retail%20Packs/BG1932_BPP_Retail_Right_UK_10D_1Y.png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/Volumes/Generator%20Job%20Files/BullGuard/13902%20V19%20Production/13902%203D%20Renders/PNG%20Files/Retail%20Packs/BG1932_BPP_Retail_Right_UK_10D_1Y.pn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00224" y="2159389"/>
            <a:ext cx="2289285" cy="21462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349251" rtlCol="0">
            <a:noAutofit/>
          </a:bodyPr>
          <a:lstStyle/>
          <a:p>
            <a:pPr defTabSz="914307">
              <a:lnSpc>
                <a:spcPct val="110000"/>
              </a:lnSpc>
              <a:spcAft>
                <a:spcPts val="529"/>
              </a:spcAft>
            </a:pPr>
            <a:br>
              <a:rPr lang="en-US" sz="141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411" b="1" dirty="0">
                <a:solidFill>
                  <a:srgbClr val="ED1C24"/>
                </a:solidFill>
                <a:latin typeface="Arial" charset="0"/>
                <a:ea typeface="Arial" charset="0"/>
                <a:cs typeface="Arial" charset="0"/>
              </a:rPr>
              <a:t>Customer profile</a:t>
            </a:r>
          </a:p>
          <a:p>
            <a:pPr marL="252003" indent="-252003" defTabSz="914307">
              <a:lnSpc>
                <a:spcPct val="110000"/>
              </a:lnSpc>
              <a:spcAft>
                <a:spcPts val="529"/>
              </a:spcAft>
              <a:buClr>
                <a:srgbClr val="ED1C24"/>
              </a:buClr>
              <a:buFont typeface=".AppleSystemUIFont" charset="-120"/>
              <a:buChar char="+"/>
            </a:pPr>
            <a:r>
              <a:rPr lang="en-US" sz="141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Price-conscious individual, requiring a basic level of protection on their single desktop device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BullGuard, award-winning online security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508002" y="1736908"/>
            <a:ext cx="5314195" cy="32908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9187" indent="-259187" algn="l" defTabSz="1036747" rtl="0" eaLnBrk="1" latinLnBrk="0" hangingPunct="1">
              <a:lnSpc>
                <a:spcPct val="90000"/>
              </a:lnSpc>
              <a:spcBef>
                <a:spcPts val="1134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77756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2pPr>
            <a:lvl3pPr marL="1295933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3pPr>
            <a:lvl4pPr marL="1814307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4pPr>
            <a:lvl5pPr marL="233268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5pPr>
            <a:lvl6pPr marL="2851053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9427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780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06174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794"/>
              </a:spcAft>
              <a:buNone/>
            </a:pPr>
            <a:r>
              <a:rPr lang="en-GB" sz="2117" dirty="0">
                <a:solidFill>
                  <a:prstClr val="black">
                    <a:lumMod val="50000"/>
                    <a:lumOff val="50000"/>
                  </a:prstClr>
                </a:solidFill>
              </a:rPr>
              <a:t>BullGuard Antivirus</a:t>
            </a: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794"/>
              </a:spcAft>
              <a:buNone/>
            </a:pP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Our award-winning Antivirus includes Behavioural Detection </a:t>
            </a:r>
            <a:b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</a:b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which spots new viruses by how they act.</a:t>
            </a: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794"/>
              </a:spcAft>
              <a:buNone/>
            </a:pP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Together with Signature based Detection, which deals with known malware, it provides a virtually impenetrable, multi-layered </a:t>
            </a:r>
            <a:b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</a:b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defence system.</a:t>
            </a:r>
            <a:endParaRPr lang="en-US" sz="2117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57928" y="3917474"/>
            <a:ext cx="3964269" cy="1562061"/>
          </a:xfrm>
          <a:prstGeom prst="roundRect">
            <a:avLst>
              <a:gd name="adj" fmla="val 9800"/>
            </a:avLst>
          </a:prstGeom>
          <a:solidFill>
            <a:srgbClr val="ED1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914307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ight Triangle 8"/>
          <p:cNvSpPr/>
          <p:nvPr/>
        </p:nvSpPr>
        <p:spPr>
          <a:xfrm flipH="1" flipV="1">
            <a:off x="5170962" y="5102835"/>
            <a:ext cx="651235" cy="648669"/>
          </a:xfrm>
          <a:prstGeom prst="rtTriangle">
            <a:avLst/>
          </a:prstGeom>
          <a:solidFill>
            <a:srgbClr val="ED1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914307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2474" y="4134581"/>
            <a:ext cx="3534158" cy="11069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07">
              <a:lnSpc>
                <a:spcPct val="110000"/>
              </a:lnSpc>
              <a:spcAft>
                <a:spcPts val="529"/>
              </a:spcAft>
            </a:pPr>
            <a:r>
              <a:rPr lang="en-GB" sz="1235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BullGuard is the only antivirus that we recommend to our customers simply because we believe it to be better than any other current antivirus on the market.</a:t>
            </a:r>
          </a:p>
          <a:p>
            <a:pPr defTabSz="914307">
              <a:lnSpc>
                <a:spcPct val="110000"/>
              </a:lnSpc>
              <a:spcAft>
                <a:spcPts val="529"/>
              </a:spcAft>
            </a:pPr>
            <a:r>
              <a:rPr lang="en-GB" sz="1323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121 Computers, </a:t>
            </a:r>
            <a:r>
              <a:rPr lang="en-GB" sz="1323" b="1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Diss</a:t>
            </a:r>
            <a:r>
              <a:rPr lang="en-GB" sz="1323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, Norfolk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9412" y="1981802"/>
            <a:ext cx="381187" cy="381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81BE71-4A4B-CE4F-A707-07649CE9B7B4}"/>
              </a:ext>
            </a:extLst>
          </p:cNvPr>
          <p:cNvPicPr>
            <a:picLocks noChangeAspect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806" y="1439582"/>
            <a:ext cx="2864614" cy="495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42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00224" y="2159388"/>
            <a:ext cx="2289285" cy="34729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349251" rtlCol="0">
            <a:noAutofit/>
          </a:bodyPr>
          <a:lstStyle/>
          <a:p>
            <a:pPr defTabSz="914307">
              <a:lnSpc>
                <a:spcPct val="110000"/>
              </a:lnSpc>
              <a:spcAft>
                <a:spcPts val="529"/>
              </a:spcAft>
            </a:pPr>
            <a:br>
              <a:rPr lang="en-US" sz="141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411" b="1" dirty="0">
                <a:solidFill>
                  <a:srgbClr val="ED1C24"/>
                </a:solidFill>
                <a:latin typeface="Arial" charset="0"/>
                <a:ea typeface="Arial" charset="0"/>
                <a:cs typeface="Arial" charset="0"/>
              </a:rPr>
              <a:t>Customer profile</a:t>
            </a:r>
          </a:p>
          <a:p>
            <a:pPr marL="252003" indent="-252003" defTabSz="914307">
              <a:lnSpc>
                <a:spcPct val="110000"/>
              </a:lnSpc>
              <a:spcAft>
                <a:spcPts val="529"/>
              </a:spcAft>
              <a:buClr>
                <a:srgbClr val="ED1C24"/>
              </a:buClr>
              <a:buFont typeface=".AppleSystemUIFont" charset="-120"/>
              <a:buChar char="+"/>
            </a:pPr>
            <a:r>
              <a:rPr lang="en-US" sz="141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Individual with multiple devices or a family looking for simple, easy to use and highly effective Internet security</a:t>
            </a:r>
          </a:p>
          <a:p>
            <a:pPr marL="252003" indent="-252003" defTabSz="914307">
              <a:lnSpc>
                <a:spcPct val="110000"/>
              </a:lnSpc>
              <a:spcAft>
                <a:spcPts val="529"/>
              </a:spcAft>
              <a:buClr>
                <a:srgbClr val="ED1C24"/>
              </a:buClr>
              <a:buFont typeface=".AppleSystemUIFont" charset="-120"/>
              <a:buChar char="+"/>
            </a:pPr>
            <a:r>
              <a:rPr lang="en-US" sz="141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With a gamer in the house, BullGuard’s Internet Security is unbeatable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BullGuard, award-winning online security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508002" y="1736908"/>
            <a:ext cx="5746926" cy="32908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9187" indent="-259187" algn="l" defTabSz="1036747" rtl="0" eaLnBrk="1" latinLnBrk="0" hangingPunct="1">
              <a:lnSpc>
                <a:spcPct val="90000"/>
              </a:lnSpc>
              <a:spcBef>
                <a:spcPts val="1134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77756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2pPr>
            <a:lvl3pPr marL="1295933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3pPr>
            <a:lvl4pPr marL="1814307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4pPr>
            <a:lvl5pPr marL="233268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5pPr>
            <a:lvl6pPr marL="2851053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9427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780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06174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2117" dirty="0">
                <a:solidFill>
                  <a:prstClr val="black">
                    <a:lumMod val="50000"/>
                    <a:lumOff val="50000"/>
                  </a:prstClr>
                </a:solidFill>
              </a:rPr>
              <a:t>BullGuard Internet Security</a:t>
            </a: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BullGuard </a:t>
            </a: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  <a:ea typeface="Arial" charset="0"/>
                <a:cs typeface="Arial" charset="0"/>
              </a:rPr>
              <a:t>Internet Security safeguards your customers and their PCs, Macs and Android phones &amp; tablets, with 3 Device Protection.</a:t>
            </a: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b="1" dirty="0">
                <a:solidFill>
                  <a:srgbClr val="ED1C24"/>
                </a:solidFill>
                <a:ea typeface="Arial" charset="0"/>
                <a:cs typeface="Arial" charset="0"/>
              </a:rPr>
              <a:t>Security from online threats </a:t>
            </a:r>
          </a:p>
          <a:p>
            <a:pPr marL="228577" indent="-228577" defTabSz="914307">
              <a:spcBef>
                <a:spcPts val="0"/>
              </a:spcBef>
              <a:spcAft>
                <a:spcPts val="529"/>
              </a:spcAft>
            </a:pPr>
            <a:r>
              <a:rPr lang="en-US" sz="1411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Muli</a:t>
            </a:r>
            <a:r>
              <a:rPr lang="en-US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-tiered Behavior Engine to fend off malware attacks</a:t>
            </a:r>
            <a:endParaRPr lang="en-GB" sz="1411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28577" indent="-228577" defTabSz="914307">
              <a:spcBef>
                <a:spcPts val="0"/>
              </a:spcBef>
              <a:spcAft>
                <a:spcPts val="529"/>
              </a:spcAft>
            </a:pPr>
            <a:r>
              <a:rPr lang="en-US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Firewall to protect against intruders and network attacks</a:t>
            </a:r>
            <a:endParaRPr lang="en-GB" sz="1411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28577" indent="-228577" defTabSz="914307">
              <a:spcBef>
                <a:spcPts val="0"/>
              </a:spcBef>
              <a:spcAft>
                <a:spcPts val="529"/>
              </a:spcAft>
            </a:pPr>
            <a:r>
              <a:rPr lang="en-US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Vulnerability Scanner that checks for missing security updates, and connections to unsecured wi-fi networks</a:t>
            </a:r>
            <a:endParaRPr lang="en-GB" sz="1411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28577" indent="-228577" defTabSz="914307">
              <a:spcBef>
                <a:spcPts val="0"/>
              </a:spcBef>
              <a:spcAft>
                <a:spcPts val="529"/>
              </a:spcAft>
            </a:pPr>
            <a:r>
              <a:rPr lang="en-US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Game Booster keeps the fun fast and safe</a:t>
            </a:r>
            <a:endParaRPr lang="en-GB" sz="1411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0" indent="0" defTabSz="914307"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b="1" dirty="0">
                <a:solidFill>
                  <a:srgbClr val="ED1C24"/>
                </a:solidFill>
                <a:ea typeface="Arial" charset="0"/>
                <a:cs typeface="Arial" charset="0"/>
              </a:rPr>
              <a:t>Safeguards children 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srgbClr val="000000"/>
                </a:solidFill>
                <a:ea typeface="Arial" charset="0"/>
                <a:cs typeface="Arial" charset="0"/>
              </a:rPr>
              <a:t>Comprehensive, award-winning Parental Controls protect children from cyber bullying and predators.</a:t>
            </a: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b="1" dirty="0">
                <a:solidFill>
                  <a:srgbClr val="ED1C24"/>
                </a:solidFill>
                <a:ea typeface="Arial" charset="0"/>
                <a:cs typeface="Arial" charset="0"/>
              </a:rPr>
              <a:t>Easy to use interface 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srgbClr val="000000"/>
                </a:solidFill>
                <a:ea typeface="Arial" charset="0"/>
                <a:cs typeface="Arial" charset="0"/>
              </a:rPr>
              <a:t>Simple to set up, monitor and tailor online protection Low impact on system resources</a:t>
            </a:r>
            <a:endParaRPr lang="en-GB" sz="1411" dirty="0">
              <a:solidFill>
                <a:prstClr val="black">
                  <a:lumMod val="95000"/>
                  <a:lumOff val="5000"/>
                </a:prstClr>
              </a:solidFill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9412" y="1981802"/>
            <a:ext cx="381187" cy="3811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437C84-6581-9D4B-82B3-3A8FD5B2B450}"/>
              </a:ext>
            </a:extLst>
          </p:cNvPr>
          <p:cNvPicPr>
            <a:picLocks noChangeAspect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117" y="1557517"/>
            <a:ext cx="2874177" cy="497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837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BullGuard, award-winning online security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508002" y="1736908"/>
            <a:ext cx="5314195" cy="32908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9187" indent="-259187" algn="l" defTabSz="1036747" rtl="0" eaLnBrk="1" latinLnBrk="0" hangingPunct="1">
              <a:lnSpc>
                <a:spcPct val="90000"/>
              </a:lnSpc>
              <a:spcBef>
                <a:spcPts val="1134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77756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2pPr>
            <a:lvl3pPr marL="1295933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3pPr>
            <a:lvl4pPr marL="1814307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4pPr>
            <a:lvl5pPr marL="233268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5pPr>
            <a:lvl6pPr marL="2851053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9427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780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06174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b="1" dirty="0">
                <a:solidFill>
                  <a:srgbClr val="ED1C24"/>
                </a:solidFill>
                <a:ea typeface="Arial" charset="0"/>
                <a:cs typeface="Arial" charset="0"/>
              </a:rPr>
              <a:t>Multi Device License 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prstClr val="black"/>
                </a:solidFill>
                <a:ea typeface="Arial" charset="0"/>
                <a:cs typeface="Arial" charset="0"/>
              </a:rPr>
              <a:t>Single License protects PCs, Macs and Android phones &amp; tablets</a:t>
            </a: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b="1" dirty="0">
                <a:solidFill>
                  <a:srgbClr val="ED1C24"/>
                </a:solidFill>
                <a:ea typeface="Arial" charset="0"/>
                <a:cs typeface="Arial" charset="0"/>
              </a:rPr>
              <a:t>Back up Files 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prstClr val="black"/>
                </a:solidFill>
                <a:ea typeface="Arial" charset="0"/>
                <a:cs typeface="Arial" charset="0"/>
              </a:rPr>
              <a:t>Cloud-integrated Backup allows backup and encryption of files to Dropbox, Google Drive and One Drive</a:t>
            </a: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b="1" dirty="0">
                <a:solidFill>
                  <a:srgbClr val="ED1C24"/>
                </a:solidFill>
                <a:ea typeface="Arial" charset="0"/>
                <a:cs typeface="Arial" charset="0"/>
              </a:rPr>
              <a:t>Mobile protection 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prstClr val="black"/>
                </a:solidFill>
                <a:ea typeface="Arial" charset="0"/>
                <a:cs typeface="Arial" charset="0"/>
              </a:rPr>
              <a:t>Remote lock and wipe; locate with GPS and scream alarm 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prstClr val="black"/>
                </a:solidFill>
                <a:ea typeface="Arial" charset="0"/>
                <a:cs typeface="Arial" charset="0"/>
              </a:rPr>
              <a:t>Call manager blocks unwanted texts and calls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35D6A5-DBE9-3945-89A4-34BAAAEE0F8F}"/>
              </a:ext>
            </a:extLst>
          </p:cNvPr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117" y="1557517"/>
            <a:ext cx="2874177" cy="497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470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00224" y="2159388"/>
            <a:ext cx="2289285" cy="390219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349251" rtlCol="0">
            <a:noAutofit/>
          </a:bodyPr>
          <a:lstStyle/>
          <a:p>
            <a:pPr defTabSz="914307">
              <a:lnSpc>
                <a:spcPct val="110000"/>
              </a:lnSpc>
              <a:spcAft>
                <a:spcPts val="529"/>
              </a:spcAft>
            </a:pPr>
            <a:br>
              <a:rPr lang="en-US" sz="141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411" b="1" dirty="0">
                <a:solidFill>
                  <a:srgbClr val="ED1C24"/>
                </a:solidFill>
                <a:latin typeface="Arial" charset="0"/>
                <a:ea typeface="Arial" charset="0"/>
                <a:cs typeface="Arial" charset="0"/>
              </a:rPr>
              <a:t>Customer profile</a:t>
            </a:r>
          </a:p>
          <a:p>
            <a:pPr marL="252003" indent="-252003" defTabSz="914307">
              <a:lnSpc>
                <a:spcPct val="110000"/>
              </a:lnSpc>
              <a:spcAft>
                <a:spcPts val="529"/>
              </a:spcAft>
              <a:buClr>
                <a:srgbClr val="ED1C24"/>
              </a:buClr>
              <a:buFont typeface=".AppleSystemUIFont" charset="-120"/>
              <a:buChar char="+"/>
            </a:pPr>
            <a:r>
              <a:rPr lang="en-US" sz="141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Family with a home network of connected devices </a:t>
            </a:r>
          </a:p>
          <a:p>
            <a:pPr marL="252003" indent="-252003" defTabSz="914307">
              <a:lnSpc>
                <a:spcPct val="110000"/>
              </a:lnSpc>
              <a:spcAft>
                <a:spcPts val="529"/>
              </a:spcAft>
              <a:buClr>
                <a:srgbClr val="ED1C24"/>
              </a:buClr>
              <a:buFont typeface=".AppleSystemUIFont" charset="-120"/>
              <a:buChar char="+"/>
            </a:pPr>
            <a:r>
              <a:rPr lang="en-US" sz="141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In addition to Internet security they want to protect their personal and financial information </a:t>
            </a:r>
          </a:p>
          <a:p>
            <a:pPr marL="252003" indent="-252003" defTabSz="914307">
              <a:lnSpc>
                <a:spcPct val="110000"/>
              </a:lnSpc>
              <a:spcAft>
                <a:spcPts val="529"/>
              </a:spcAft>
              <a:buClr>
                <a:srgbClr val="ED1C24"/>
              </a:buClr>
              <a:buFont typeface=".AppleSystemUIFont" charset="-120"/>
              <a:buChar char="+"/>
            </a:pPr>
            <a:r>
              <a:rPr lang="en-US" sz="141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Parents wanting to keep their children safe when using social media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BullGuard, award-winning online security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508001" y="1736907"/>
            <a:ext cx="5903591" cy="41444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9187" indent="-259187" algn="l" defTabSz="1036747" rtl="0" eaLnBrk="1" latinLnBrk="0" hangingPunct="1">
              <a:lnSpc>
                <a:spcPct val="90000"/>
              </a:lnSpc>
              <a:spcBef>
                <a:spcPts val="1134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77756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2pPr>
            <a:lvl3pPr marL="1295933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3pPr>
            <a:lvl4pPr marL="1814307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4pPr>
            <a:lvl5pPr marL="233268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5pPr>
            <a:lvl6pPr marL="2851053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9427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780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06174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2117" dirty="0">
                <a:solidFill>
                  <a:prstClr val="black">
                    <a:lumMod val="50000"/>
                    <a:lumOff val="50000"/>
                  </a:prstClr>
                </a:solidFill>
              </a:rPr>
              <a:t>BullGuard Premium Protection</a:t>
            </a: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BullGuard Premium Protection provides TOTAL online protection to your customers and their families. Our latest version includes Home Network Scanner which continuously scans the home’s </a:t>
            </a:r>
            <a:r>
              <a:rPr lang="en-GB" sz="1411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wi-fi</a:t>
            </a: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 network and every device on it – from baby monitors to smart central heating systems – to ensure hackers don’t have an easy route to customers’ personal and financial information.</a:t>
            </a:r>
            <a:endParaRPr lang="en-GB" sz="1411" dirty="0">
              <a:solidFill>
                <a:srgbClr val="000000"/>
              </a:solidFill>
              <a:ea typeface="Arial" charset="0"/>
              <a:cs typeface="Arial" charset="0"/>
            </a:endParaRP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b="1" dirty="0">
                <a:solidFill>
                  <a:srgbClr val="ED1C24"/>
                </a:solidFill>
                <a:ea typeface="Arial" charset="0"/>
                <a:cs typeface="Arial" charset="0"/>
              </a:rPr>
              <a:t>Security from online threats </a:t>
            </a:r>
          </a:p>
          <a:p>
            <a:pPr marL="228577" indent="-228577" defTabSz="914307">
              <a:spcBef>
                <a:spcPts val="0"/>
              </a:spcBef>
              <a:spcAft>
                <a:spcPts val="529"/>
              </a:spcAft>
            </a:pPr>
            <a:r>
              <a:rPr lang="en-US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Continuously monitors the home network and all connected devices</a:t>
            </a:r>
            <a:endParaRPr lang="en-GB" sz="1411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28577" indent="-228577" defTabSz="914307"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Award-winning layered protection </a:t>
            </a:r>
          </a:p>
          <a:p>
            <a:pPr marL="228577" indent="-228577" defTabSz="914307"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Firewall provides heavy duty protection against malware and intruders</a:t>
            </a: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b="1" dirty="0">
                <a:solidFill>
                  <a:srgbClr val="ED1C24"/>
                </a:solidFill>
                <a:ea typeface="Arial" charset="0"/>
                <a:cs typeface="Arial" charset="0"/>
              </a:rPr>
              <a:t>Online Identity Protection </a:t>
            </a:r>
          </a:p>
          <a:p>
            <a:pPr marL="228577" indent="-228577" defTabSz="914307"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24/7 monitoring of the web for any sign that personal or financial information has been stolen or compromised</a:t>
            </a:r>
          </a:p>
          <a:p>
            <a:pPr marL="228577" indent="-228577" defTabSz="914307"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prstClr val="black">
                    <a:lumMod val="95000"/>
                    <a:lumOff val="5000"/>
                  </a:prstClr>
                </a:solidFill>
              </a:rPr>
              <a:t>Immediate notification by email or SMS of any suspicious activity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9412" y="1981802"/>
            <a:ext cx="381187" cy="3811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09401B-B2EB-4144-B375-6C88472644FE}"/>
              </a:ext>
            </a:extLst>
          </p:cNvPr>
          <p:cNvPicPr>
            <a:picLocks noChangeAspect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148" y="1556666"/>
            <a:ext cx="2874670" cy="497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77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BullGuard, award-winning online security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508002" y="1736908"/>
            <a:ext cx="5314195" cy="32908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9187" indent="-259187" algn="l" defTabSz="1036747" rtl="0" eaLnBrk="1" latinLnBrk="0" hangingPunct="1">
              <a:lnSpc>
                <a:spcPct val="90000"/>
              </a:lnSpc>
              <a:spcBef>
                <a:spcPts val="1134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77756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2pPr>
            <a:lvl3pPr marL="1295933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3pPr>
            <a:lvl4pPr marL="1814307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4pPr>
            <a:lvl5pPr marL="233268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Clr>
                <a:srgbClr val="ED1C24"/>
              </a:buClr>
              <a:buFont typeface=".AppleSystemUIFont" charset="-120"/>
              <a:buChar char="+"/>
              <a:defRPr sz="1600" b="0" i="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defRPr>
            </a:lvl5pPr>
            <a:lvl6pPr marL="2851053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9427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7800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06174" indent="-259187" algn="l" defTabSz="1036747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b="1" dirty="0">
                <a:solidFill>
                  <a:srgbClr val="ED1C24"/>
                </a:solidFill>
                <a:ea typeface="Arial" charset="0"/>
                <a:cs typeface="Arial" charset="0"/>
              </a:rPr>
              <a:t>Safeguards for Children and their Parents  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srgbClr val="000000"/>
                </a:solidFill>
                <a:ea typeface="Arial" charset="0"/>
                <a:cs typeface="Arial" charset="0"/>
              </a:rPr>
              <a:t>Comprehensive award-winning Parental Controls</a:t>
            </a: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b="1" dirty="0">
                <a:solidFill>
                  <a:srgbClr val="ED1C24"/>
                </a:solidFill>
                <a:ea typeface="Arial" charset="0"/>
                <a:cs typeface="Arial" charset="0"/>
              </a:rPr>
              <a:t>Mobile protection  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265"/>
              </a:spcAft>
            </a:pPr>
            <a:r>
              <a:rPr lang="en-GB" sz="1411" dirty="0">
                <a:solidFill>
                  <a:srgbClr val="000000"/>
                </a:solidFill>
                <a:ea typeface="Arial" charset="0"/>
                <a:cs typeface="Arial" charset="0"/>
              </a:rPr>
              <a:t>Remote lock and wipe; locate with GPS and scream alarm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</a:pPr>
            <a:r>
              <a:rPr lang="en-GB" sz="1411" dirty="0">
                <a:solidFill>
                  <a:srgbClr val="000000"/>
                </a:solidFill>
                <a:ea typeface="Arial" charset="0"/>
                <a:cs typeface="Arial" charset="0"/>
              </a:rPr>
              <a:t>Call manager blocks unwanted texts and calls</a:t>
            </a:r>
          </a:p>
          <a:p>
            <a:pPr marL="0" indent="0" defTabSz="914307">
              <a:lnSpc>
                <a:spcPct val="110000"/>
              </a:lnSpc>
              <a:spcBef>
                <a:spcPts val="0"/>
              </a:spcBef>
              <a:spcAft>
                <a:spcPts val="529"/>
              </a:spcAft>
              <a:buNone/>
            </a:pPr>
            <a:r>
              <a:rPr lang="en-GB" sz="1411" b="1" dirty="0">
                <a:solidFill>
                  <a:srgbClr val="ED1C24"/>
                </a:solidFill>
                <a:ea typeface="Arial" charset="0"/>
                <a:cs typeface="Arial" charset="0"/>
              </a:rPr>
              <a:t>Protect 10 Devices with one great value License   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265"/>
              </a:spcAft>
            </a:pPr>
            <a:r>
              <a:rPr lang="en-GB" sz="1411" dirty="0">
                <a:solidFill>
                  <a:srgbClr val="000000"/>
                </a:solidFill>
                <a:ea typeface="Arial" charset="0"/>
                <a:cs typeface="Arial" charset="0"/>
              </a:rPr>
              <a:t>Devices with one great value License 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265"/>
              </a:spcAft>
            </a:pPr>
            <a:r>
              <a:rPr lang="en-GB" sz="1411" dirty="0">
                <a:solidFill>
                  <a:srgbClr val="000000"/>
                </a:solidFill>
                <a:ea typeface="Arial" charset="0"/>
                <a:cs typeface="Arial" charset="0"/>
              </a:rPr>
              <a:t>Top Rated protection for all the family and all their devices.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265"/>
              </a:spcAft>
            </a:pPr>
            <a:r>
              <a:rPr lang="en-GB" sz="1411" dirty="0">
                <a:solidFill>
                  <a:srgbClr val="000000"/>
                </a:solidFill>
                <a:ea typeface="Arial" charset="0"/>
                <a:cs typeface="Arial" charset="0"/>
              </a:rPr>
              <a:t>Great value.</a:t>
            </a:r>
          </a:p>
          <a:p>
            <a:pPr marL="228577" indent="-228577" defTabSz="914307">
              <a:lnSpc>
                <a:spcPct val="110000"/>
              </a:lnSpc>
              <a:spcBef>
                <a:spcPts val="0"/>
              </a:spcBef>
              <a:spcAft>
                <a:spcPts val="265"/>
              </a:spcAft>
            </a:pPr>
            <a:r>
              <a:rPr lang="en-GB" sz="1411" dirty="0">
                <a:solidFill>
                  <a:srgbClr val="000000"/>
                </a:solidFill>
                <a:ea typeface="Arial" charset="0"/>
                <a:cs typeface="Arial" charset="0"/>
              </a:rPr>
              <a:t>Ideal for families with lots of </a:t>
            </a:r>
            <a:r>
              <a:rPr lang="en-GB" sz="1411">
                <a:solidFill>
                  <a:srgbClr val="000000"/>
                </a:solidFill>
                <a:ea typeface="Arial" charset="0"/>
                <a:cs typeface="Arial" charset="0"/>
              </a:rPr>
              <a:t>connected devices</a:t>
            </a:r>
            <a:endParaRPr lang="en-GB" sz="1411" dirty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7AACEB-2D8C-8043-A743-E35BEC6EDBED}"/>
              </a:ext>
            </a:extLst>
          </p:cNvPr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148" y="1556666"/>
            <a:ext cx="2874670" cy="497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88234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407</Words>
  <Application>Microsoft Office PowerPoint</Application>
  <PresentationFormat>Widescreen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.AppleSystemUIFont</vt:lpstr>
      <vt:lpstr>Arial</vt:lpstr>
      <vt:lpstr>Calibri</vt:lpstr>
      <vt:lpstr>1_Office Theme</vt:lpstr>
      <vt:lpstr>BullGuard, award-winning online security</vt:lpstr>
      <vt:lpstr>BullGuard, award-winning online security</vt:lpstr>
      <vt:lpstr>BullGuard, award-winning online security</vt:lpstr>
      <vt:lpstr>BullGuard, award-winning online security</vt:lpstr>
      <vt:lpstr>BullGuard, award-winning online security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 Product Profiles</dc:title>
  <dc:creator>Lucy Lincoln</dc:creator>
  <cp:lastModifiedBy>Lucy Lincoln</cp:lastModifiedBy>
  <cp:revision>3</cp:revision>
  <dcterms:created xsi:type="dcterms:W3CDTF">2018-10-23T11:34:52Z</dcterms:created>
  <dcterms:modified xsi:type="dcterms:W3CDTF">2018-10-23T11:45:13Z</dcterms:modified>
</cp:coreProperties>
</file>